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3"/>
    <p:restoredTop sz="95588"/>
  </p:normalViewPr>
  <p:slideViewPr>
    <p:cSldViewPr snapToGrid="0" snapToObjects="1">
      <p:cViewPr varScale="1">
        <p:scale>
          <a:sx n="104" d="100"/>
          <a:sy n="104" d="100"/>
        </p:scale>
        <p:origin x="21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Bestäub</a:t>
            </a:r>
            <a:r>
              <a:rPr lang="en-US" baseline="0" dirty="0" err="1"/>
              <a:t>er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Tabelle1!$A$2:$A$3</c:f>
              <c:strCache>
                <c:ptCount val="2"/>
                <c:pt idx="0">
                  <c:v>Bienen</c:v>
                </c:pt>
                <c:pt idx="1">
                  <c:v>Andere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96-2744-B805-613251C8D3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74E195-F24B-FA45-8436-393D84277E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8800" dirty="0"/>
              <a:t>Sind Bienen unsere Freunde?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28FC362-86FF-3542-9F85-661C5F12A4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Freya B.</a:t>
            </a:r>
          </a:p>
        </p:txBody>
      </p:sp>
    </p:spTree>
    <p:extLst>
      <p:ext uri="{BB962C8B-B14F-4D97-AF65-F5344CB8AC3E}">
        <p14:creationId xmlns:p14="http://schemas.microsoft.com/office/powerpoint/2010/main" val="2689412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Ein Bild, das Tier, Insekt, klein, Blume enthält.&#10;&#10;Automatisch generierte Beschreibung">
            <a:extLst>
              <a:ext uri="{FF2B5EF4-FFF2-40B4-BE49-F238E27FC236}">
                <a16:creationId xmlns:a16="http://schemas.microsoft.com/office/drawing/2014/main" id="{F4E52D6E-9C2D-FC43-9EF3-B5F7634592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151AADE-3190-40C1-806A-ED3744263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9613" y="0"/>
            <a:ext cx="11482387" cy="6858000"/>
          </a:xfrm>
          <a:custGeom>
            <a:avLst/>
            <a:gdLst>
              <a:gd name="connsiteX0" fmla="*/ 0 w 11482387"/>
              <a:gd name="connsiteY0" fmla="*/ 0 h 6858000"/>
              <a:gd name="connsiteX1" fmla="*/ 11482387 w 11482387"/>
              <a:gd name="connsiteY1" fmla="*/ 0 h 6858000"/>
              <a:gd name="connsiteX2" fmla="*/ 11482387 w 11482387"/>
              <a:gd name="connsiteY2" fmla="*/ 6858000 h 6858000"/>
              <a:gd name="connsiteX3" fmla="*/ 0 w 11482387"/>
              <a:gd name="connsiteY3" fmla="*/ 6858000 h 6858000"/>
              <a:gd name="connsiteX4" fmla="*/ 1587 w 11482387"/>
              <a:gd name="connsiteY4" fmla="*/ 6789738 h 6858000"/>
              <a:gd name="connsiteX5" fmla="*/ 9525 w 11482387"/>
              <a:gd name="connsiteY5" fmla="*/ 6729413 h 6858000"/>
              <a:gd name="connsiteX6" fmla="*/ 20637 w 11482387"/>
              <a:gd name="connsiteY6" fmla="*/ 6677025 h 6858000"/>
              <a:gd name="connsiteX7" fmla="*/ 34925 w 11482387"/>
              <a:gd name="connsiteY7" fmla="*/ 6630988 h 6858000"/>
              <a:gd name="connsiteX8" fmla="*/ 50800 w 11482387"/>
              <a:gd name="connsiteY8" fmla="*/ 6589713 h 6858000"/>
              <a:gd name="connsiteX9" fmla="*/ 69850 w 11482387"/>
              <a:gd name="connsiteY9" fmla="*/ 6553200 h 6858000"/>
              <a:gd name="connsiteX10" fmla="*/ 88900 w 11482387"/>
              <a:gd name="connsiteY10" fmla="*/ 6515100 h 6858000"/>
              <a:gd name="connsiteX11" fmla="*/ 107950 w 11482387"/>
              <a:gd name="connsiteY11" fmla="*/ 6477000 h 6858000"/>
              <a:gd name="connsiteX12" fmla="*/ 123825 w 11482387"/>
              <a:gd name="connsiteY12" fmla="*/ 6440488 h 6858000"/>
              <a:gd name="connsiteX13" fmla="*/ 139700 w 11482387"/>
              <a:gd name="connsiteY13" fmla="*/ 6399213 h 6858000"/>
              <a:gd name="connsiteX14" fmla="*/ 155575 w 11482387"/>
              <a:gd name="connsiteY14" fmla="*/ 6353175 h 6858000"/>
              <a:gd name="connsiteX15" fmla="*/ 166687 w 11482387"/>
              <a:gd name="connsiteY15" fmla="*/ 6300788 h 6858000"/>
              <a:gd name="connsiteX16" fmla="*/ 173037 w 11482387"/>
              <a:gd name="connsiteY16" fmla="*/ 6240463 h 6858000"/>
              <a:gd name="connsiteX17" fmla="*/ 176212 w 11482387"/>
              <a:gd name="connsiteY17" fmla="*/ 6172200 h 6858000"/>
              <a:gd name="connsiteX18" fmla="*/ 173037 w 11482387"/>
              <a:gd name="connsiteY18" fmla="*/ 6103938 h 6858000"/>
              <a:gd name="connsiteX19" fmla="*/ 166687 w 11482387"/>
              <a:gd name="connsiteY19" fmla="*/ 6043613 h 6858000"/>
              <a:gd name="connsiteX20" fmla="*/ 155575 w 11482387"/>
              <a:gd name="connsiteY20" fmla="*/ 5991225 h 6858000"/>
              <a:gd name="connsiteX21" fmla="*/ 139700 w 11482387"/>
              <a:gd name="connsiteY21" fmla="*/ 5945188 h 6858000"/>
              <a:gd name="connsiteX22" fmla="*/ 123825 w 11482387"/>
              <a:gd name="connsiteY22" fmla="*/ 5903913 h 6858000"/>
              <a:gd name="connsiteX23" fmla="*/ 107950 w 11482387"/>
              <a:gd name="connsiteY23" fmla="*/ 5867400 h 6858000"/>
              <a:gd name="connsiteX24" fmla="*/ 88900 w 11482387"/>
              <a:gd name="connsiteY24" fmla="*/ 5829300 h 6858000"/>
              <a:gd name="connsiteX25" fmla="*/ 69850 w 11482387"/>
              <a:gd name="connsiteY25" fmla="*/ 5791200 h 6858000"/>
              <a:gd name="connsiteX26" fmla="*/ 50800 w 11482387"/>
              <a:gd name="connsiteY26" fmla="*/ 5754688 h 6858000"/>
              <a:gd name="connsiteX27" fmla="*/ 34925 w 11482387"/>
              <a:gd name="connsiteY27" fmla="*/ 5713413 h 6858000"/>
              <a:gd name="connsiteX28" fmla="*/ 20637 w 11482387"/>
              <a:gd name="connsiteY28" fmla="*/ 5667375 h 6858000"/>
              <a:gd name="connsiteX29" fmla="*/ 9525 w 11482387"/>
              <a:gd name="connsiteY29" fmla="*/ 5614988 h 6858000"/>
              <a:gd name="connsiteX30" fmla="*/ 1587 w 11482387"/>
              <a:gd name="connsiteY30" fmla="*/ 5554663 h 6858000"/>
              <a:gd name="connsiteX31" fmla="*/ 0 w 11482387"/>
              <a:gd name="connsiteY31" fmla="*/ 5486400 h 6858000"/>
              <a:gd name="connsiteX32" fmla="*/ 1587 w 11482387"/>
              <a:gd name="connsiteY32" fmla="*/ 5418138 h 6858000"/>
              <a:gd name="connsiteX33" fmla="*/ 9525 w 11482387"/>
              <a:gd name="connsiteY33" fmla="*/ 5357813 h 6858000"/>
              <a:gd name="connsiteX34" fmla="*/ 20637 w 11482387"/>
              <a:gd name="connsiteY34" fmla="*/ 5305425 h 6858000"/>
              <a:gd name="connsiteX35" fmla="*/ 34925 w 11482387"/>
              <a:gd name="connsiteY35" fmla="*/ 5259388 h 6858000"/>
              <a:gd name="connsiteX36" fmla="*/ 50800 w 11482387"/>
              <a:gd name="connsiteY36" fmla="*/ 5218113 h 6858000"/>
              <a:gd name="connsiteX37" fmla="*/ 69850 w 11482387"/>
              <a:gd name="connsiteY37" fmla="*/ 5181600 h 6858000"/>
              <a:gd name="connsiteX38" fmla="*/ 88900 w 11482387"/>
              <a:gd name="connsiteY38" fmla="*/ 5143500 h 6858000"/>
              <a:gd name="connsiteX39" fmla="*/ 107950 w 11482387"/>
              <a:gd name="connsiteY39" fmla="*/ 5105400 h 6858000"/>
              <a:gd name="connsiteX40" fmla="*/ 123825 w 11482387"/>
              <a:gd name="connsiteY40" fmla="*/ 5068888 h 6858000"/>
              <a:gd name="connsiteX41" fmla="*/ 139700 w 11482387"/>
              <a:gd name="connsiteY41" fmla="*/ 5027613 h 6858000"/>
              <a:gd name="connsiteX42" fmla="*/ 155575 w 11482387"/>
              <a:gd name="connsiteY42" fmla="*/ 4981575 h 6858000"/>
              <a:gd name="connsiteX43" fmla="*/ 166687 w 11482387"/>
              <a:gd name="connsiteY43" fmla="*/ 4929188 h 6858000"/>
              <a:gd name="connsiteX44" fmla="*/ 173037 w 11482387"/>
              <a:gd name="connsiteY44" fmla="*/ 4868863 h 6858000"/>
              <a:gd name="connsiteX45" fmla="*/ 176212 w 11482387"/>
              <a:gd name="connsiteY45" fmla="*/ 4800600 h 6858000"/>
              <a:gd name="connsiteX46" fmla="*/ 173037 w 11482387"/>
              <a:gd name="connsiteY46" fmla="*/ 4732338 h 6858000"/>
              <a:gd name="connsiteX47" fmla="*/ 166687 w 11482387"/>
              <a:gd name="connsiteY47" fmla="*/ 4672013 h 6858000"/>
              <a:gd name="connsiteX48" fmla="*/ 155575 w 11482387"/>
              <a:gd name="connsiteY48" fmla="*/ 4619625 h 6858000"/>
              <a:gd name="connsiteX49" fmla="*/ 139700 w 11482387"/>
              <a:gd name="connsiteY49" fmla="*/ 4573588 h 6858000"/>
              <a:gd name="connsiteX50" fmla="*/ 123825 w 11482387"/>
              <a:gd name="connsiteY50" fmla="*/ 4532313 h 6858000"/>
              <a:gd name="connsiteX51" fmla="*/ 107950 w 11482387"/>
              <a:gd name="connsiteY51" fmla="*/ 4495800 h 6858000"/>
              <a:gd name="connsiteX52" fmla="*/ 69850 w 11482387"/>
              <a:gd name="connsiteY52" fmla="*/ 4419600 h 6858000"/>
              <a:gd name="connsiteX53" fmla="*/ 50800 w 11482387"/>
              <a:gd name="connsiteY53" fmla="*/ 4383088 h 6858000"/>
              <a:gd name="connsiteX54" fmla="*/ 34925 w 11482387"/>
              <a:gd name="connsiteY54" fmla="*/ 4341813 h 6858000"/>
              <a:gd name="connsiteX55" fmla="*/ 20637 w 11482387"/>
              <a:gd name="connsiteY55" fmla="*/ 4295775 h 6858000"/>
              <a:gd name="connsiteX56" fmla="*/ 9525 w 11482387"/>
              <a:gd name="connsiteY56" fmla="*/ 4243388 h 6858000"/>
              <a:gd name="connsiteX57" fmla="*/ 1587 w 11482387"/>
              <a:gd name="connsiteY57" fmla="*/ 4183063 h 6858000"/>
              <a:gd name="connsiteX58" fmla="*/ 0 w 11482387"/>
              <a:gd name="connsiteY58" fmla="*/ 4114800 h 6858000"/>
              <a:gd name="connsiteX59" fmla="*/ 1587 w 11482387"/>
              <a:gd name="connsiteY59" fmla="*/ 4046538 h 6858000"/>
              <a:gd name="connsiteX60" fmla="*/ 9525 w 11482387"/>
              <a:gd name="connsiteY60" fmla="*/ 3986213 h 6858000"/>
              <a:gd name="connsiteX61" fmla="*/ 20637 w 11482387"/>
              <a:gd name="connsiteY61" fmla="*/ 3933825 h 6858000"/>
              <a:gd name="connsiteX62" fmla="*/ 34925 w 11482387"/>
              <a:gd name="connsiteY62" fmla="*/ 3887788 h 6858000"/>
              <a:gd name="connsiteX63" fmla="*/ 50800 w 11482387"/>
              <a:gd name="connsiteY63" fmla="*/ 3846513 h 6858000"/>
              <a:gd name="connsiteX64" fmla="*/ 69850 w 11482387"/>
              <a:gd name="connsiteY64" fmla="*/ 3810000 h 6858000"/>
              <a:gd name="connsiteX65" fmla="*/ 88900 w 11482387"/>
              <a:gd name="connsiteY65" fmla="*/ 3771900 h 6858000"/>
              <a:gd name="connsiteX66" fmla="*/ 107950 w 11482387"/>
              <a:gd name="connsiteY66" fmla="*/ 3733800 h 6858000"/>
              <a:gd name="connsiteX67" fmla="*/ 123825 w 11482387"/>
              <a:gd name="connsiteY67" fmla="*/ 3697288 h 6858000"/>
              <a:gd name="connsiteX68" fmla="*/ 139700 w 11482387"/>
              <a:gd name="connsiteY68" fmla="*/ 3656013 h 6858000"/>
              <a:gd name="connsiteX69" fmla="*/ 155575 w 11482387"/>
              <a:gd name="connsiteY69" fmla="*/ 3609975 h 6858000"/>
              <a:gd name="connsiteX70" fmla="*/ 166687 w 11482387"/>
              <a:gd name="connsiteY70" fmla="*/ 3557588 h 6858000"/>
              <a:gd name="connsiteX71" fmla="*/ 173037 w 11482387"/>
              <a:gd name="connsiteY71" fmla="*/ 3497263 h 6858000"/>
              <a:gd name="connsiteX72" fmla="*/ 176212 w 11482387"/>
              <a:gd name="connsiteY72" fmla="*/ 3427413 h 6858000"/>
              <a:gd name="connsiteX73" fmla="*/ 173037 w 11482387"/>
              <a:gd name="connsiteY73" fmla="*/ 3360738 h 6858000"/>
              <a:gd name="connsiteX74" fmla="*/ 166687 w 11482387"/>
              <a:gd name="connsiteY74" fmla="*/ 3300413 h 6858000"/>
              <a:gd name="connsiteX75" fmla="*/ 155575 w 11482387"/>
              <a:gd name="connsiteY75" fmla="*/ 3248025 h 6858000"/>
              <a:gd name="connsiteX76" fmla="*/ 139700 w 11482387"/>
              <a:gd name="connsiteY76" fmla="*/ 3201988 h 6858000"/>
              <a:gd name="connsiteX77" fmla="*/ 123825 w 11482387"/>
              <a:gd name="connsiteY77" fmla="*/ 3160713 h 6858000"/>
              <a:gd name="connsiteX78" fmla="*/ 107950 w 11482387"/>
              <a:gd name="connsiteY78" fmla="*/ 3124200 h 6858000"/>
              <a:gd name="connsiteX79" fmla="*/ 88900 w 11482387"/>
              <a:gd name="connsiteY79" fmla="*/ 3086100 h 6858000"/>
              <a:gd name="connsiteX80" fmla="*/ 69850 w 11482387"/>
              <a:gd name="connsiteY80" fmla="*/ 3048000 h 6858000"/>
              <a:gd name="connsiteX81" fmla="*/ 50800 w 11482387"/>
              <a:gd name="connsiteY81" fmla="*/ 3011488 h 6858000"/>
              <a:gd name="connsiteX82" fmla="*/ 34925 w 11482387"/>
              <a:gd name="connsiteY82" fmla="*/ 2970213 h 6858000"/>
              <a:gd name="connsiteX83" fmla="*/ 20637 w 11482387"/>
              <a:gd name="connsiteY83" fmla="*/ 2924175 h 6858000"/>
              <a:gd name="connsiteX84" fmla="*/ 9525 w 11482387"/>
              <a:gd name="connsiteY84" fmla="*/ 2871788 h 6858000"/>
              <a:gd name="connsiteX85" fmla="*/ 1587 w 11482387"/>
              <a:gd name="connsiteY85" fmla="*/ 2811463 h 6858000"/>
              <a:gd name="connsiteX86" fmla="*/ 0 w 11482387"/>
              <a:gd name="connsiteY86" fmla="*/ 2743200 h 6858000"/>
              <a:gd name="connsiteX87" fmla="*/ 1587 w 11482387"/>
              <a:gd name="connsiteY87" fmla="*/ 2674938 h 6858000"/>
              <a:gd name="connsiteX88" fmla="*/ 9525 w 11482387"/>
              <a:gd name="connsiteY88" fmla="*/ 2614613 h 6858000"/>
              <a:gd name="connsiteX89" fmla="*/ 20637 w 11482387"/>
              <a:gd name="connsiteY89" fmla="*/ 2562225 h 6858000"/>
              <a:gd name="connsiteX90" fmla="*/ 34925 w 11482387"/>
              <a:gd name="connsiteY90" fmla="*/ 2516188 h 6858000"/>
              <a:gd name="connsiteX91" fmla="*/ 50800 w 11482387"/>
              <a:gd name="connsiteY91" fmla="*/ 2474913 h 6858000"/>
              <a:gd name="connsiteX92" fmla="*/ 69850 w 11482387"/>
              <a:gd name="connsiteY92" fmla="*/ 2438400 h 6858000"/>
              <a:gd name="connsiteX93" fmla="*/ 88900 w 11482387"/>
              <a:gd name="connsiteY93" fmla="*/ 2400300 h 6858000"/>
              <a:gd name="connsiteX94" fmla="*/ 107950 w 11482387"/>
              <a:gd name="connsiteY94" fmla="*/ 2362200 h 6858000"/>
              <a:gd name="connsiteX95" fmla="*/ 123825 w 11482387"/>
              <a:gd name="connsiteY95" fmla="*/ 2325688 h 6858000"/>
              <a:gd name="connsiteX96" fmla="*/ 139700 w 11482387"/>
              <a:gd name="connsiteY96" fmla="*/ 2284413 h 6858000"/>
              <a:gd name="connsiteX97" fmla="*/ 155575 w 11482387"/>
              <a:gd name="connsiteY97" fmla="*/ 2238375 h 6858000"/>
              <a:gd name="connsiteX98" fmla="*/ 166687 w 11482387"/>
              <a:gd name="connsiteY98" fmla="*/ 2185988 h 6858000"/>
              <a:gd name="connsiteX99" fmla="*/ 173037 w 11482387"/>
              <a:gd name="connsiteY99" fmla="*/ 2125663 h 6858000"/>
              <a:gd name="connsiteX100" fmla="*/ 176212 w 11482387"/>
              <a:gd name="connsiteY100" fmla="*/ 2057400 h 6858000"/>
              <a:gd name="connsiteX101" fmla="*/ 173037 w 11482387"/>
              <a:gd name="connsiteY101" fmla="*/ 1989138 h 6858000"/>
              <a:gd name="connsiteX102" fmla="*/ 166687 w 11482387"/>
              <a:gd name="connsiteY102" fmla="*/ 1928813 h 6858000"/>
              <a:gd name="connsiteX103" fmla="*/ 155575 w 11482387"/>
              <a:gd name="connsiteY103" fmla="*/ 1876425 h 6858000"/>
              <a:gd name="connsiteX104" fmla="*/ 139700 w 11482387"/>
              <a:gd name="connsiteY104" fmla="*/ 1830388 h 6858000"/>
              <a:gd name="connsiteX105" fmla="*/ 123825 w 11482387"/>
              <a:gd name="connsiteY105" fmla="*/ 1789113 h 6858000"/>
              <a:gd name="connsiteX106" fmla="*/ 107950 w 11482387"/>
              <a:gd name="connsiteY106" fmla="*/ 1752600 h 6858000"/>
              <a:gd name="connsiteX107" fmla="*/ 88900 w 11482387"/>
              <a:gd name="connsiteY107" fmla="*/ 1714500 h 6858000"/>
              <a:gd name="connsiteX108" fmla="*/ 69850 w 11482387"/>
              <a:gd name="connsiteY108" fmla="*/ 1676400 h 6858000"/>
              <a:gd name="connsiteX109" fmla="*/ 50800 w 11482387"/>
              <a:gd name="connsiteY109" fmla="*/ 1639888 h 6858000"/>
              <a:gd name="connsiteX110" fmla="*/ 34925 w 11482387"/>
              <a:gd name="connsiteY110" fmla="*/ 1598613 h 6858000"/>
              <a:gd name="connsiteX111" fmla="*/ 20637 w 11482387"/>
              <a:gd name="connsiteY111" fmla="*/ 1552575 h 6858000"/>
              <a:gd name="connsiteX112" fmla="*/ 9525 w 11482387"/>
              <a:gd name="connsiteY112" fmla="*/ 1500188 h 6858000"/>
              <a:gd name="connsiteX113" fmla="*/ 1587 w 11482387"/>
              <a:gd name="connsiteY113" fmla="*/ 1439863 h 6858000"/>
              <a:gd name="connsiteX114" fmla="*/ 0 w 11482387"/>
              <a:gd name="connsiteY114" fmla="*/ 1371600 h 6858000"/>
              <a:gd name="connsiteX115" fmla="*/ 1587 w 11482387"/>
              <a:gd name="connsiteY115" fmla="*/ 1303338 h 6858000"/>
              <a:gd name="connsiteX116" fmla="*/ 9525 w 11482387"/>
              <a:gd name="connsiteY116" fmla="*/ 1243013 h 6858000"/>
              <a:gd name="connsiteX117" fmla="*/ 20637 w 11482387"/>
              <a:gd name="connsiteY117" fmla="*/ 1190625 h 6858000"/>
              <a:gd name="connsiteX118" fmla="*/ 34925 w 11482387"/>
              <a:gd name="connsiteY118" fmla="*/ 1144588 h 6858000"/>
              <a:gd name="connsiteX119" fmla="*/ 50800 w 11482387"/>
              <a:gd name="connsiteY119" fmla="*/ 1103313 h 6858000"/>
              <a:gd name="connsiteX120" fmla="*/ 69850 w 11482387"/>
              <a:gd name="connsiteY120" fmla="*/ 1066800 h 6858000"/>
              <a:gd name="connsiteX121" fmla="*/ 88900 w 11482387"/>
              <a:gd name="connsiteY121" fmla="*/ 1028700 h 6858000"/>
              <a:gd name="connsiteX122" fmla="*/ 107950 w 11482387"/>
              <a:gd name="connsiteY122" fmla="*/ 990600 h 6858000"/>
              <a:gd name="connsiteX123" fmla="*/ 123825 w 11482387"/>
              <a:gd name="connsiteY123" fmla="*/ 954088 h 6858000"/>
              <a:gd name="connsiteX124" fmla="*/ 139700 w 11482387"/>
              <a:gd name="connsiteY124" fmla="*/ 912813 h 6858000"/>
              <a:gd name="connsiteX125" fmla="*/ 155575 w 11482387"/>
              <a:gd name="connsiteY125" fmla="*/ 866775 h 6858000"/>
              <a:gd name="connsiteX126" fmla="*/ 166687 w 11482387"/>
              <a:gd name="connsiteY126" fmla="*/ 814388 h 6858000"/>
              <a:gd name="connsiteX127" fmla="*/ 173037 w 11482387"/>
              <a:gd name="connsiteY127" fmla="*/ 754063 h 6858000"/>
              <a:gd name="connsiteX128" fmla="*/ 176212 w 11482387"/>
              <a:gd name="connsiteY128" fmla="*/ 685800 h 6858000"/>
              <a:gd name="connsiteX129" fmla="*/ 173037 w 11482387"/>
              <a:gd name="connsiteY129" fmla="*/ 617538 h 6858000"/>
              <a:gd name="connsiteX130" fmla="*/ 166687 w 11482387"/>
              <a:gd name="connsiteY130" fmla="*/ 557213 h 6858000"/>
              <a:gd name="connsiteX131" fmla="*/ 155575 w 11482387"/>
              <a:gd name="connsiteY131" fmla="*/ 504825 h 6858000"/>
              <a:gd name="connsiteX132" fmla="*/ 139700 w 11482387"/>
              <a:gd name="connsiteY132" fmla="*/ 458788 h 6858000"/>
              <a:gd name="connsiteX133" fmla="*/ 123825 w 11482387"/>
              <a:gd name="connsiteY133" fmla="*/ 417513 h 6858000"/>
              <a:gd name="connsiteX134" fmla="*/ 107950 w 11482387"/>
              <a:gd name="connsiteY134" fmla="*/ 381000 h 6858000"/>
              <a:gd name="connsiteX135" fmla="*/ 88900 w 11482387"/>
              <a:gd name="connsiteY135" fmla="*/ 342900 h 6858000"/>
              <a:gd name="connsiteX136" fmla="*/ 69850 w 11482387"/>
              <a:gd name="connsiteY136" fmla="*/ 304800 h 6858000"/>
              <a:gd name="connsiteX137" fmla="*/ 50800 w 11482387"/>
              <a:gd name="connsiteY137" fmla="*/ 268288 h 6858000"/>
              <a:gd name="connsiteX138" fmla="*/ 34925 w 11482387"/>
              <a:gd name="connsiteY138" fmla="*/ 227013 h 6858000"/>
              <a:gd name="connsiteX139" fmla="*/ 20637 w 11482387"/>
              <a:gd name="connsiteY139" fmla="*/ 180975 h 6858000"/>
              <a:gd name="connsiteX140" fmla="*/ 9525 w 11482387"/>
              <a:gd name="connsiteY140" fmla="*/ 128588 h 6858000"/>
              <a:gd name="connsiteX141" fmla="*/ 1587 w 11482387"/>
              <a:gd name="connsiteY141" fmla="*/ 6826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11482387" h="6858000">
                <a:moveTo>
                  <a:pt x="0" y="0"/>
                </a:moveTo>
                <a:lnTo>
                  <a:pt x="11482387" y="0"/>
                </a:lnTo>
                <a:lnTo>
                  <a:pt x="11482387" y="6858000"/>
                </a:lnTo>
                <a:lnTo>
                  <a:pt x="0" y="6858000"/>
                </a:lnTo>
                <a:lnTo>
                  <a:pt x="1587" y="6789738"/>
                </a:lnTo>
                <a:lnTo>
                  <a:pt x="9525" y="6729413"/>
                </a:lnTo>
                <a:lnTo>
                  <a:pt x="20637" y="6677025"/>
                </a:lnTo>
                <a:lnTo>
                  <a:pt x="34925" y="6630988"/>
                </a:lnTo>
                <a:lnTo>
                  <a:pt x="50800" y="6589713"/>
                </a:lnTo>
                <a:lnTo>
                  <a:pt x="69850" y="6553200"/>
                </a:lnTo>
                <a:lnTo>
                  <a:pt x="88900" y="6515100"/>
                </a:lnTo>
                <a:lnTo>
                  <a:pt x="107950" y="6477000"/>
                </a:lnTo>
                <a:lnTo>
                  <a:pt x="123825" y="6440488"/>
                </a:lnTo>
                <a:lnTo>
                  <a:pt x="139700" y="6399213"/>
                </a:lnTo>
                <a:lnTo>
                  <a:pt x="155575" y="6353175"/>
                </a:lnTo>
                <a:lnTo>
                  <a:pt x="166687" y="6300788"/>
                </a:lnTo>
                <a:lnTo>
                  <a:pt x="173037" y="6240463"/>
                </a:lnTo>
                <a:lnTo>
                  <a:pt x="176212" y="6172200"/>
                </a:lnTo>
                <a:lnTo>
                  <a:pt x="173037" y="6103938"/>
                </a:lnTo>
                <a:lnTo>
                  <a:pt x="166687" y="6043613"/>
                </a:lnTo>
                <a:lnTo>
                  <a:pt x="155575" y="5991225"/>
                </a:lnTo>
                <a:lnTo>
                  <a:pt x="139700" y="5945188"/>
                </a:lnTo>
                <a:lnTo>
                  <a:pt x="123825" y="5903913"/>
                </a:lnTo>
                <a:lnTo>
                  <a:pt x="107950" y="5867400"/>
                </a:lnTo>
                <a:lnTo>
                  <a:pt x="88900" y="5829300"/>
                </a:lnTo>
                <a:lnTo>
                  <a:pt x="69850" y="5791200"/>
                </a:lnTo>
                <a:lnTo>
                  <a:pt x="50800" y="5754688"/>
                </a:lnTo>
                <a:lnTo>
                  <a:pt x="34925" y="5713413"/>
                </a:lnTo>
                <a:lnTo>
                  <a:pt x="20637" y="5667375"/>
                </a:lnTo>
                <a:lnTo>
                  <a:pt x="9525" y="5614988"/>
                </a:lnTo>
                <a:lnTo>
                  <a:pt x="1587" y="5554663"/>
                </a:lnTo>
                <a:lnTo>
                  <a:pt x="0" y="5486400"/>
                </a:lnTo>
                <a:lnTo>
                  <a:pt x="1587" y="5418138"/>
                </a:lnTo>
                <a:lnTo>
                  <a:pt x="9525" y="5357813"/>
                </a:lnTo>
                <a:lnTo>
                  <a:pt x="20637" y="5305425"/>
                </a:lnTo>
                <a:lnTo>
                  <a:pt x="34925" y="5259388"/>
                </a:lnTo>
                <a:lnTo>
                  <a:pt x="50800" y="5218113"/>
                </a:lnTo>
                <a:lnTo>
                  <a:pt x="69850" y="5181600"/>
                </a:lnTo>
                <a:lnTo>
                  <a:pt x="88900" y="5143500"/>
                </a:lnTo>
                <a:lnTo>
                  <a:pt x="107950" y="5105400"/>
                </a:lnTo>
                <a:lnTo>
                  <a:pt x="123825" y="5068888"/>
                </a:lnTo>
                <a:lnTo>
                  <a:pt x="139700" y="5027613"/>
                </a:lnTo>
                <a:lnTo>
                  <a:pt x="155575" y="4981575"/>
                </a:lnTo>
                <a:lnTo>
                  <a:pt x="166687" y="4929188"/>
                </a:lnTo>
                <a:lnTo>
                  <a:pt x="173037" y="4868863"/>
                </a:lnTo>
                <a:lnTo>
                  <a:pt x="176212" y="4800600"/>
                </a:lnTo>
                <a:lnTo>
                  <a:pt x="173037" y="4732338"/>
                </a:lnTo>
                <a:lnTo>
                  <a:pt x="166687" y="4672013"/>
                </a:lnTo>
                <a:lnTo>
                  <a:pt x="155575" y="4619625"/>
                </a:lnTo>
                <a:lnTo>
                  <a:pt x="139700" y="4573588"/>
                </a:lnTo>
                <a:lnTo>
                  <a:pt x="123825" y="4532313"/>
                </a:lnTo>
                <a:lnTo>
                  <a:pt x="107950" y="4495800"/>
                </a:lnTo>
                <a:lnTo>
                  <a:pt x="69850" y="4419600"/>
                </a:lnTo>
                <a:lnTo>
                  <a:pt x="50800" y="4383088"/>
                </a:lnTo>
                <a:lnTo>
                  <a:pt x="34925" y="4341813"/>
                </a:lnTo>
                <a:lnTo>
                  <a:pt x="20637" y="4295775"/>
                </a:lnTo>
                <a:lnTo>
                  <a:pt x="9525" y="4243388"/>
                </a:lnTo>
                <a:lnTo>
                  <a:pt x="1587" y="4183063"/>
                </a:lnTo>
                <a:lnTo>
                  <a:pt x="0" y="4114800"/>
                </a:lnTo>
                <a:lnTo>
                  <a:pt x="1587" y="4046538"/>
                </a:lnTo>
                <a:lnTo>
                  <a:pt x="9525" y="3986213"/>
                </a:lnTo>
                <a:lnTo>
                  <a:pt x="20637" y="3933825"/>
                </a:lnTo>
                <a:lnTo>
                  <a:pt x="34925" y="3887788"/>
                </a:lnTo>
                <a:lnTo>
                  <a:pt x="50800" y="3846513"/>
                </a:lnTo>
                <a:lnTo>
                  <a:pt x="69850" y="3810000"/>
                </a:lnTo>
                <a:lnTo>
                  <a:pt x="88900" y="3771900"/>
                </a:lnTo>
                <a:lnTo>
                  <a:pt x="107950" y="3733800"/>
                </a:lnTo>
                <a:lnTo>
                  <a:pt x="123825" y="3697288"/>
                </a:lnTo>
                <a:lnTo>
                  <a:pt x="139700" y="3656013"/>
                </a:lnTo>
                <a:lnTo>
                  <a:pt x="155575" y="3609975"/>
                </a:lnTo>
                <a:lnTo>
                  <a:pt x="166687" y="3557588"/>
                </a:lnTo>
                <a:lnTo>
                  <a:pt x="173037" y="3497263"/>
                </a:lnTo>
                <a:lnTo>
                  <a:pt x="176212" y="3427413"/>
                </a:lnTo>
                <a:lnTo>
                  <a:pt x="173037" y="3360738"/>
                </a:lnTo>
                <a:lnTo>
                  <a:pt x="166687" y="3300413"/>
                </a:lnTo>
                <a:lnTo>
                  <a:pt x="155575" y="3248025"/>
                </a:lnTo>
                <a:lnTo>
                  <a:pt x="139700" y="3201988"/>
                </a:lnTo>
                <a:lnTo>
                  <a:pt x="123825" y="3160713"/>
                </a:lnTo>
                <a:lnTo>
                  <a:pt x="107950" y="3124200"/>
                </a:lnTo>
                <a:lnTo>
                  <a:pt x="88900" y="3086100"/>
                </a:lnTo>
                <a:lnTo>
                  <a:pt x="69850" y="3048000"/>
                </a:lnTo>
                <a:lnTo>
                  <a:pt x="50800" y="3011488"/>
                </a:lnTo>
                <a:lnTo>
                  <a:pt x="34925" y="2970213"/>
                </a:lnTo>
                <a:lnTo>
                  <a:pt x="20637" y="2924175"/>
                </a:lnTo>
                <a:lnTo>
                  <a:pt x="9525" y="2871788"/>
                </a:lnTo>
                <a:lnTo>
                  <a:pt x="1587" y="2811463"/>
                </a:lnTo>
                <a:lnTo>
                  <a:pt x="0" y="2743200"/>
                </a:lnTo>
                <a:lnTo>
                  <a:pt x="1587" y="2674938"/>
                </a:lnTo>
                <a:lnTo>
                  <a:pt x="9525" y="2614613"/>
                </a:lnTo>
                <a:lnTo>
                  <a:pt x="20637" y="2562225"/>
                </a:lnTo>
                <a:lnTo>
                  <a:pt x="34925" y="2516188"/>
                </a:lnTo>
                <a:lnTo>
                  <a:pt x="50800" y="2474913"/>
                </a:lnTo>
                <a:lnTo>
                  <a:pt x="69850" y="2438400"/>
                </a:lnTo>
                <a:lnTo>
                  <a:pt x="88900" y="2400300"/>
                </a:lnTo>
                <a:lnTo>
                  <a:pt x="107950" y="2362200"/>
                </a:lnTo>
                <a:lnTo>
                  <a:pt x="123825" y="2325688"/>
                </a:lnTo>
                <a:lnTo>
                  <a:pt x="139700" y="2284413"/>
                </a:lnTo>
                <a:lnTo>
                  <a:pt x="155575" y="2238375"/>
                </a:lnTo>
                <a:lnTo>
                  <a:pt x="166687" y="2185988"/>
                </a:lnTo>
                <a:lnTo>
                  <a:pt x="173037" y="2125663"/>
                </a:lnTo>
                <a:lnTo>
                  <a:pt x="176212" y="2057400"/>
                </a:lnTo>
                <a:lnTo>
                  <a:pt x="173037" y="1989138"/>
                </a:lnTo>
                <a:lnTo>
                  <a:pt x="166687" y="1928813"/>
                </a:lnTo>
                <a:lnTo>
                  <a:pt x="155575" y="1876425"/>
                </a:lnTo>
                <a:lnTo>
                  <a:pt x="139700" y="1830388"/>
                </a:lnTo>
                <a:lnTo>
                  <a:pt x="123825" y="1789113"/>
                </a:lnTo>
                <a:lnTo>
                  <a:pt x="107950" y="1752600"/>
                </a:lnTo>
                <a:lnTo>
                  <a:pt x="88900" y="1714500"/>
                </a:lnTo>
                <a:lnTo>
                  <a:pt x="69850" y="1676400"/>
                </a:lnTo>
                <a:lnTo>
                  <a:pt x="50800" y="1639888"/>
                </a:lnTo>
                <a:lnTo>
                  <a:pt x="34925" y="1598613"/>
                </a:lnTo>
                <a:lnTo>
                  <a:pt x="20637" y="1552575"/>
                </a:lnTo>
                <a:lnTo>
                  <a:pt x="9525" y="1500188"/>
                </a:lnTo>
                <a:lnTo>
                  <a:pt x="1587" y="1439863"/>
                </a:lnTo>
                <a:lnTo>
                  <a:pt x="0" y="1371600"/>
                </a:lnTo>
                <a:lnTo>
                  <a:pt x="1587" y="1303338"/>
                </a:lnTo>
                <a:lnTo>
                  <a:pt x="9525" y="1243013"/>
                </a:lnTo>
                <a:lnTo>
                  <a:pt x="20637" y="1190625"/>
                </a:lnTo>
                <a:lnTo>
                  <a:pt x="34925" y="1144588"/>
                </a:lnTo>
                <a:lnTo>
                  <a:pt x="50800" y="1103313"/>
                </a:lnTo>
                <a:lnTo>
                  <a:pt x="69850" y="1066800"/>
                </a:lnTo>
                <a:lnTo>
                  <a:pt x="88900" y="1028700"/>
                </a:lnTo>
                <a:lnTo>
                  <a:pt x="107950" y="990600"/>
                </a:lnTo>
                <a:lnTo>
                  <a:pt x="123825" y="954088"/>
                </a:lnTo>
                <a:lnTo>
                  <a:pt x="139700" y="912813"/>
                </a:lnTo>
                <a:lnTo>
                  <a:pt x="155575" y="866775"/>
                </a:lnTo>
                <a:lnTo>
                  <a:pt x="166687" y="814388"/>
                </a:lnTo>
                <a:lnTo>
                  <a:pt x="173037" y="754063"/>
                </a:lnTo>
                <a:lnTo>
                  <a:pt x="176212" y="685800"/>
                </a:lnTo>
                <a:lnTo>
                  <a:pt x="173037" y="617538"/>
                </a:lnTo>
                <a:lnTo>
                  <a:pt x="166687" y="557213"/>
                </a:lnTo>
                <a:lnTo>
                  <a:pt x="155575" y="504825"/>
                </a:lnTo>
                <a:lnTo>
                  <a:pt x="139700" y="458788"/>
                </a:lnTo>
                <a:lnTo>
                  <a:pt x="123825" y="417513"/>
                </a:lnTo>
                <a:lnTo>
                  <a:pt x="107950" y="381000"/>
                </a:lnTo>
                <a:lnTo>
                  <a:pt x="88900" y="342900"/>
                </a:lnTo>
                <a:lnTo>
                  <a:pt x="69850" y="304800"/>
                </a:lnTo>
                <a:lnTo>
                  <a:pt x="50800" y="268288"/>
                </a:lnTo>
                <a:lnTo>
                  <a:pt x="34925" y="227013"/>
                </a:lnTo>
                <a:lnTo>
                  <a:pt x="20637" y="180975"/>
                </a:lnTo>
                <a:lnTo>
                  <a:pt x="9525" y="128588"/>
                </a:lnTo>
                <a:lnTo>
                  <a:pt x="1587" y="68263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5A507F3-4E0B-6A48-AC98-975FDD949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de-DE" dirty="0"/>
              <a:t>Bienen: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77A41E-482D-A945-BBBF-5953D7B6F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593591"/>
          </a:xfrm>
        </p:spPr>
        <p:txBody>
          <a:bodyPr>
            <a:normAutofit/>
          </a:bodyPr>
          <a:lstStyle/>
          <a:p>
            <a:r>
              <a:rPr lang="de-DE" dirty="0"/>
              <a:t>Es gibt ca. 20 000 Arten weltweit</a:t>
            </a:r>
          </a:p>
          <a:p>
            <a:r>
              <a:rPr lang="de-DE" dirty="0"/>
              <a:t>In Deutschland gibt es ca. 500 Bienenarten.</a:t>
            </a:r>
          </a:p>
          <a:p>
            <a:r>
              <a:rPr lang="de-DE" dirty="0"/>
              <a:t>Sie ernähren sich ausschließlich vegetarisch, z.B. von Nektar und süßen Pflanzensäften</a:t>
            </a:r>
          </a:p>
          <a:p>
            <a:r>
              <a:rPr lang="de-DE" dirty="0"/>
              <a:t>Nur etwa 10% der Bienenarten sind sozial und bilden Gemeinschaften                               (z.B. Schlaf- oder Überwinterungsgemeinschaften)</a:t>
            </a:r>
          </a:p>
          <a:p>
            <a:r>
              <a:rPr lang="de-DE" dirty="0"/>
              <a:t>Bienen haben eine ausschlaggebende ökologische Bedeutung für unsere Erde, sie gehören zu den wichtigsten Bestäubern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7272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F8F5FA-995B-7B41-8807-151D3EA44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/>
              <a:t>Warum Bienen so wichtig für die Erde sind:</a:t>
            </a:r>
          </a:p>
        </p:txBody>
      </p:sp>
      <p:graphicFrame>
        <p:nvGraphicFramePr>
          <p:cNvPr id="9" name="Inhaltsplatzhalter 8">
            <a:extLst>
              <a:ext uri="{FF2B5EF4-FFF2-40B4-BE49-F238E27FC236}">
                <a16:creationId xmlns:a16="http://schemas.microsoft.com/office/drawing/2014/main" id="{C94BFBCA-C6FA-1C4C-903B-30AC5FFA724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80294320"/>
              </p:ext>
            </p:extLst>
          </p:nvPr>
        </p:nvGraphicFramePr>
        <p:xfrm>
          <a:off x="1257300" y="1260389"/>
          <a:ext cx="4286905" cy="3818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ADA12FB6-8495-0C4F-A892-4732021BB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44205" y="1260390"/>
            <a:ext cx="5904191" cy="4645110"/>
          </a:xfrm>
        </p:spPr>
        <p:txBody>
          <a:bodyPr/>
          <a:lstStyle/>
          <a:p>
            <a:r>
              <a:rPr lang="de-DE" dirty="0"/>
              <a:t>Bienen bestäuben ca. 80% aller Wild- und Nutzpflanzen</a:t>
            </a:r>
          </a:p>
          <a:p>
            <a:r>
              <a:rPr lang="de-DE" dirty="0"/>
              <a:t>Bienen sind das drittwichtigste Nutztier, nach Rind(1) und Schwein(2)</a:t>
            </a:r>
          </a:p>
          <a:p>
            <a:r>
              <a:rPr lang="de-DE" dirty="0"/>
              <a:t>Die Bestäubung durch Bienen </a:t>
            </a:r>
            <a:r>
              <a:rPr lang="de-DE" u="sng" dirty="0"/>
              <a:t>erhöht</a:t>
            </a:r>
            <a:r>
              <a:rPr lang="de-DE" dirty="0"/>
              <a:t> nicht nur den </a:t>
            </a:r>
            <a:r>
              <a:rPr lang="de-DE" u="sng" dirty="0"/>
              <a:t>Ertrag,</a:t>
            </a:r>
            <a:r>
              <a:rPr lang="de-DE" dirty="0"/>
              <a:t> sondern auch die </a:t>
            </a:r>
            <a:r>
              <a:rPr lang="de-DE" u="sng" dirty="0"/>
              <a:t>Qualität</a:t>
            </a:r>
            <a:r>
              <a:rPr lang="de-DE" dirty="0"/>
              <a:t> der Früchte</a:t>
            </a:r>
          </a:p>
          <a:p>
            <a:r>
              <a:rPr lang="de-DE" dirty="0"/>
              <a:t>Kulturpflanzen (Maracuja) sind zu 100% auf Bienen angewiesen</a:t>
            </a:r>
          </a:p>
          <a:p>
            <a:r>
              <a:rPr lang="de-DE" dirty="0"/>
              <a:t>Ihr wirtschaftlicher Nutzen wird auf rund              265 Milliarden Euro geschätzt</a:t>
            </a:r>
          </a:p>
          <a:p>
            <a:r>
              <a:rPr lang="de-DE" dirty="0"/>
              <a:t>Sollten immer mehr Bienen sterben, droht uns eine Lebensmittelkrise</a:t>
            </a:r>
          </a:p>
        </p:txBody>
      </p:sp>
    </p:spTree>
    <p:extLst>
      <p:ext uri="{BB962C8B-B14F-4D97-AF65-F5344CB8AC3E}">
        <p14:creationId xmlns:p14="http://schemas.microsoft.com/office/powerpoint/2010/main" val="2827490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A77D789-9DE0-43A3-B196-F13CFECFA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EF9621-BBC2-DB43-884A-FBA8DAA1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382385"/>
            <a:ext cx="6015897" cy="1492132"/>
          </a:xfrm>
        </p:spPr>
        <p:txBody>
          <a:bodyPr>
            <a:normAutofit/>
          </a:bodyPr>
          <a:lstStyle/>
          <a:p>
            <a:r>
              <a:rPr lang="de-DE"/>
              <a:t>Warum Bienen gefährdet sind: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BC648B-BC3C-4674-B1FD-2F9F1C6D7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5EE9DD-82F4-EE4C-8985-DB1C7AD60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286001"/>
            <a:ext cx="6015897" cy="35935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DE" sz="1600" dirty="0"/>
              <a:t>Weltweit gibt und gab es bereits in der Vergangenheit starke Rückgänge der Bienen</a:t>
            </a:r>
          </a:p>
          <a:p>
            <a:pPr>
              <a:lnSpc>
                <a:spcPct val="100000"/>
              </a:lnSpc>
            </a:pPr>
            <a:r>
              <a:rPr lang="de-DE" sz="1600" dirty="0"/>
              <a:t>Es gibt immer weniger Pollen und Nektar spendende Pflanzen</a:t>
            </a:r>
          </a:p>
          <a:p>
            <a:pPr>
              <a:lnSpc>
                <a:spcPct val="100000"/>
              </a:lnSpc>
            </a:pPr>
            <a:r>
              <a:rPr lang="de-DE" sz="1600" dirty="0"/>
              <a:t>Durch Monokulturen auf Ackerflächen haben Bienen nur kurzzeitig viel zu fressen</a:t>
            </a:r>
          </a:p>
          <a:p>
            <a:pPr>
              <a:lnSpc>
                <a:spcPct val="100000"/>
              </a:lnSpc>
            </a:pPr>
            <a:r>
              <a:rPr lang="de-DE" sz="1600" dirty="0"/>
              <a:t>Wildbienen haben einen noch größeren Nachteil als Honigbienen da sie oft Probleme haben einen Unterschlupf zu finden und Nachkommen zu kriegen  </a:t>
            </a:r>
          </a:p>
          <a:p>
            <a:pPr>
              <a:lnSpc>
                <a:spcPct val="100000"/>
              </a:lnSpc>
            </a:pPr>
            <a:r>
              <a:rPr lang="de-DE" sz="1600" dirty="0"/>
              <a:t>Durch den Klimawandel schlüpfen die Larven meist zu früh. Aber da die Blumen noch nicht blühen, sterben die meisten von ihnen.</a:t>
            </a:r>
          </a:p>
          <a:p>
            <a:pPr>
              <a:lnSpc>
                <a:spcPct val="100000"/>
              </a:lnSpc>
            </a:pPr>
            <a:r>
              <a:rPr lang="de-DE" sz="1600" dirty="0"/>
              <a:t>Die </a:t>
            </a:r>
            <a:r>
              <a:rPr lang="de-DE" sz="1600" dirty="0" err="1"/>
              <a:t>Varroa</a:t>
            </a:r>
            <a:r>
              <a:rPr lang="de-DE" sz="1600" dirty="0"/>
              <a:t>-Milbe ist ebenso eine große Bedrohung für die Bienen. Durch ihr Zutun sterben sehr viele Bienen in den Wintermonaten</a:t>
            </a:r>
          </a:p>
          <a:p>
            <a:pPr>
              <a:lnSpc>
                <a:spcPct val="100000"/>
              </a:lnSpc>
            </a:pPr>
            <a:endParaRPr lang="de-DE" sz="1600" dirty="0"/>
          </a:p>
        </p:txBody>
      </p:sp>
      <p:pic>
        <p:nvPicPr>
          <p:cNvPr id="6" name="Grafik 5" descr="Ein Bild, das Pflanze, Blume enthält.&#10;&#10;Automatisch generierte Beschreibung">
            <a:extLst>
              <a:ext uri="{FF2B5EF4-FFF2-40B4-BE49-F238E27FC236}">
                <a16:creationId xmlns:a16="http://schemas.microsoft.com/office/drawing/2014/main" id="{A9BD3526-3DF2-674A-8D55-4114934F99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652" r="22310" b="-1"/>
          <a:stretch/>
        </p:blipFill>
        <p:spPr>
          <a:xfrm>
            <a:off x="7389812" y="10"/>
            <a:ext cx="4802188" cy="6857990"/>
          </a:xfrm>
          <a:custGeom>
            <a:avLst/>
            <a:gdLst/>
            <a:ahLst/>
            <a:cxnLst/>
            <a:rect l="l" t="t" r="r" b="b"/>
            <a:pathLst>
              <a:path w="4802188" h="6858000">
                <a:moveTo>
                  <a:pt x="0" y="0"/>
                </a:moveTo>
                <a:lnTo>
                  <a:pt x="4802188" y="0"/>
                </a:lnTo>
                <a:lnTo>
                  <a:pt x="4802188" y="6858000"/>
                </a:lnTo>
                <a:lnTo>
                  <a:pt x="0" y="6858000"/>
                </a:lnTo>
                <a:lnTo>
                  <a:pt x="4763" y="6791325"/>
                </a:lnTo>
                <a:lnTo>
                  <a:pt x="12700" y="6735762"/>
                </a:lnTo>
                <a:lnTo>
                  <a:pt x="22225" y="6683375"/>
                </a:lnTo>
                <a:lnTo>
                  <a:pt x="38100" y="6640512"/>
                </a:lnTo>
                <a:lnTo>
                  <a:pt x="53975" y="6597650"/>
                </a:lnTo>
                <a:lnTo>
                  <a:pt x="73025" y="6561137"/>
                </a:lnTo>
                <a:lnTo>
                  <a:pt x="92075" y="6523037"/>
                </a:lnTo>
                <a:lnTo>
                  <a:pt x="109538" y="6488112"/>
                </a:lnTo>
                <a:lnTo>
                  <a:pt x="127000" y="6448425"/>
                </a:lnTo>
                <a:lnTo>
                  <a:pt x="142875" y="6407150"/>
                </a:lnTo>
                <a:lnTo>
                  <a:pt x="157163" y="6361112"/>
                </a:lnTo>
                <a:lnTo>
                  <a:pt x="168275" y="6311900"/>
                </a:lnTo>
                <a:lnTo>
                  <a:pt x="176213" y="6251575"/>
                </a:lnTo>
                <a:lnTo>
                  <a:pt x="179388" y="6183312"/>
                </a:lnTo>
                <a:lnTo>
                  <a:pt x="176213" y="6113462"/>
                </a:lnTo>
                <a:lnTo>
                  <a:pt x="168275" y="6056312"/>
                </a:lnTo>
                <a:lnTo>
                  <a:pt x="157163" y="6003925"/>
                </a:lnTo>
                <a:lnTo>
                  <a:pt x="142875" y="5956300"/>
                </a:lnTo>
                <a:lnTo>
                  <a:pt x="127000" y="5915025"/>
                </a:lnTo>
                <a:lnTo>
                  <a:pt x="107950" y="5876925"/>
                </a:lnTo>
                <a:lnTo>
                  <a:pt x="88900" y="5840412"/>
                </a:lnTo>
                <a:lnTo>
                  <a:pt x="69850" y="5802312"/>
                </a:lnTo>
                <a:lnTo>
                  <a:pt x="52388" y="5762625"/>
                </a:lnTo>
                <a:lnTo>
                  <a:pt x="34925" y="5721350"/>
                </a:lnTo>
                <a:lnTo>
                  <a:pt x="20638" y="5675312"/>
                </a:lnTo>
                <a:lnTo>
                  <a:pt x="11113" y="5622925"/>
                </a:lnTo>
                <a:lnTo>
                  <a:pt x="1588" y="5562600"/>
                </a:lnTo>
                <a:lnTo>
                  <a:pt x="0" y="5494337"/>
                </a:lnTo>
                <a:lnTo>
                  <a:pt x="1588" y="5426075"/>
                </a:lnTo>
                <a:lnTo>
                  <a:pt x="11113" y="5365750"/>
                </a:lnTo>
                <a:lnTo>
                  <a:pt x="20638" y="5313362"/>
                </a:lnTo>
                <a:lnTo>
                  <a:pt x="34925" y="5268912"/>
                </a:lnTo>
                <a:lnTo>
                  <a:pt x="52388" y="5226050"/>
                </a:lnTo>
                <a:lnTo>
                  <a:pt x="69850" y="5186362"/>
                </a:lnTo>
                <a:lnTo>
                  <a:pt x="88900" y="5149850"/>
                </a:lnTo>
                <a:lnTo>
                  <a:pt x="107950" y="5114925"/>
                </a:lnTo>
                <a:lnTo>
                  <a:pt x="127000" y="5075237"/>
                </a:lnTo>
                <a:lnTo>
                  <a:pt x="142875" y="5033962"/>
                </a:lnTo>
                <a:lnTo>
                  <a:pt x="157163" y="4987925"/>
                </a:lnTo>
                <a:lnTo>
                  <a:pt x="168275" y="4935537"/>
                </a:lnTo>
                <a:lnTo>
                  <a:pt x="176213" y="4875212"/>
                </a:lnTo>
                <a:lnTo>
                  <a:pt x="179388" y="4806950"/>
                </a:lnTo>
                <a:lnTo>
                  <a:pt x="176213" y="4738687"/>
                </a:lnTo>
                <a:lnTo>
                  <a:pt x="168275" y="4678362"/>
                </a:lnTo>
                <a:lnTo>
                  <a:pt x="157163" y="4625975"/>
                </a:lnTo>
                <a:lnTo>
                  <a:pt x="142875" y="4579937"/>
                </a:lnTo>
                <a:lnTo>
                  <a:pt x="127000" y="4537075"/>
                </a:lnTo>
                <a:lnTo>
                  <a:pt x="107950" y="4498975"/>
                </a:lnTo>
                <a:lnTo>
                  <a:pt x="69850" y="4424362"/>
                </a:lnTo>
                <a:lnTo>
                  <a:pt x="52388" y="4386262"/>
                </a:lnTo>
                <a:lnTo>
                  <a:pt x="34925" y="4343400"/>
                </a:lnTo>
                <a:lnTo>
                  <a:pt x="20638" y="4297362"/>
                </a:lnTo>
                <a:lnTo>
                  <a:pt x="11113" y="4244975"/>
                </a:lnTo>
                <a:lnTo>
                  <a:pt x="1588" y="4186237"/>
                </a:lnTo>
                <a:lnTo>
                  <a:pt x="0" y="4116387"/>
                </a:lnTo>
                <a:lnTo>
                  <a:pt x="1588" y="4048125"/>
                </a:lnTo>
                <a:lnTo>
                  <a:pt x="11113" y="3987800"/>
                </a:lnTo>
                <a:lnTo>
                  <a:pt x="20638" y="3935412"/>
                </a:lnTo>
                <a:lnTo>
                  <a:pt x="34925" y="3890962"/>
                </a:lnTo>
                <a:lnTo>
                  <a:pt x="52388" y="3848100"/>
                </a:lnTo>
                <a:lnTo>
                  <a:pt x="69850" y="3811587"/>
                </a:lnTo>
                <a:lnTo>
                  <a:pt x="107950" y="3736975"/>
                </a:lnTo>
                <a:lnTo>
                  <a:pt x="127000" y="3697287"/>
                </a:lnTo>
                <a:lnTo>
                  <a:pt x="142875" y="3656012"/>
                </a:lnTo>
                <a:lnTo>
                  <a:pt x="157163" y="3609975"/>
                </a:lnTo>
                <a:lnTo>
                  <a:pt x="168275" y="3557587"/>
                </a:lnTo>
                <a:lnTo>
                  <a:pt x="176213" y="3497262"/>
                </a:lnTo>
                <a:lnTo>
                  <a:pt x="179388" y="3427412"/>
                </a:lnTo>
                <a:lnTo>
                  <a:pt x="176213" y="3360737"/>
                </a:lnTo>
                <a:lnTo>
                  <a:pt x="168275" y="3300412"/>
                </a:lnTo>
                <a:lnTo>
                  <a:pt x="157163" y="3248025"/>
                </a:lnTo>
                <a:lnTo>
                  <a:pt x="142875" y="3201987"/>
                </a:lnTo>
                <a:lnTo>
                  <a:pt x="127000" y="3160712"/>
                </a:lnTo>
                <a:lnTo>
                  <a:pt x="107950" y="3121025"/>
                </a:lnTo>
                <a:lnTo>
                  <a:pt x="88900" y="3084512"/>
                </a:lnTo>
                <a:lnTo>
                  <a:pt x="69850" y="3046412"/>
                </a:lnTo>
                <a:lnTo>
                  <a:pt x="52388" y="3009900"/>
                </a:lnTo>
                <a:lnTo>
                  <a:pt x="34925" y="2967037"/>
                </a:lnTo>
                <a:lnTo>
                  <a:pt x="20638" y="2922587"/>
                </a:lnTo>
                <a:lnTo>
                  <a:pt x="11113" y="2868612"/>
                </a:lnTo>
                <a:lnTo>
                  <a:pt x="1588" y="2809875"/>
                </a:lnTo>
                <a:lnTo>
                  <a:pt x="0" y="2741612"/>
                </a:lnTo>
                <a:lnTo>
                  <a:pt x="1588" y="2671762"/>
                </a:lnTo>
                <a:lnTo>
                  <a:pt x="11113" y="2613025"/>
                </a:lnTo>
                <a:lnTo>
                  <a:pt x="20638" y="2560637"/>
                </a:lnTo>
                <a:lnTo>
                  <a:pt x="34925" y="2513012"/>
                </a:lnTo>
                <a:lnTo>
                  <a:pt x="52388" y="2471737"/>
                </a:lnTo>
                <a:lnTo>
                  <a:pt x="69850" y="2433637"/>
                </a:lnTo>
                <a:lnTo>
                  <a:pt x="88900" y="2395537"/>
                </a:lnTo>
                <a:lnTo>
                  <a:pt x="107950" y="2359025"/>
                </a:lnTo>
                <a:lnTo>
                  <a:pt x="127000" y="2319337"/>
                </a:lnTo>
                <a:lnTo>
                  <a:pt x="142875" y="2278062"/>
                </a:lnTo>
                <a:lnTo>
                  <a:pt x="157163" y="2232025"/>
                </a:lnTo>
                <a:lnTo>
                  <a:pt x="168275" y="2179637"/>
                </a:lnTo>
                <a:lnTo>
                  <a:pt x="176213" y="2119312"/>
                </a:lnTo>
                <a:lnTo>
                  <a:pt x="179388" y="2051050"/>
                </a:lnTo>
                <a:lnTo>
                  <a:pt x="176213" y="1982787"/>
                </a:lnTo>
                <a:lnTo>
                  <a:pt x="168275" y="1922462"/>
                </a:lnTo>
                <a:lnTo>
                  <a:pt x="157163" y="1870075"/>
                </a:lnTo>
                <a:lnTo>
                  <a:pt x="142875" y="1824037"/>
                </a:lnTo>
                <a:lnTo>
                  <a:pt x="127000" y="1782762"/>
                </a:lnTo>
                <a:lnTo>
                  <a:pt x="107950" y="1743075"/>
                </a:lnTo>
                <a:lnTo>
                  <a:pt x="88900" y="1708150"/>
                </a:lnTo>
                <a:lnTo>
                  <a:pt x="69850" y="1671637"/>
                </a:lnTo>
                <a:lnTo>
                  <a:pt x="52388" y="1631950"/>
                </a:lnTo>
                <a:lnTo>
                  <a:pt x="34925" y="1589087"/>
                </a:lnTo>
                <a:lnTo>
                  <a:pt x="20638" y="1544637"/>
                </a:lnTo>
                <a:lnTo>
                  <a:pt x="11113" y="1492250"/>
                </a:lnTo>
                <a:lnTo>
                  <a:pt x="1588" y="1431925"/>
                </a:lnTo>
                <a:lnTo>
                  <a:pt x="0" y="1363662"/>
                </a:lnTo>
                <a:lnTo>
                  <a:pt x="1588" y="1295400"/>
                </a:lnTo>
                <a:lnTo>
                  <a:pt x="11113" y="1235075"/>
                </a:lnTo>
                <a:lnTo>
                  <a:pt x="20638" y="1182687"/>
                </a:lnTo>
                <a:lnTo>
                  <a:pt x="34925" y="1136650"/>
                </a:lnTo>
                <a:lnTo>
                  <a:pt x="52388" y="1095375"/>
                </a:lnTo>
                <a:lnTo>
                  <a:pt x="69850" y="1055687"/>
                </a:lnTo>
                <a:lnTo>
                  <a:pt x="88900" y="1017587"/>
                </a:lnTo>
                <a:lnTo>
                  <a:pt x="107950" y="981075"/>
                </a:lnTo>
                <a:lnTo>
                  <a:pt x="127000" y="942975"/>
                </a:lnTo>
                <a:lnTo>
                  <a:pt x="142875" y="901700"/>
                </a:lnTo>
                <a:lnTo>
                  <a:pt x="157163" y="854075"/>
                </a:lnTo>
                <a:lnTo>
                  <a:pt x="168275" y="801687"/>
                </a:lnTo>
                <a:lnTo>
                  <a:pt x="176213" y="744537"/>
                </a:lnTo>
                <a:lnTo>
                  <a:pt x="179388" y="673100"/>
                </a:lnTo>
                <a:lnTo>
                  <a:pt x="176213" y="606425"/>
                </a:lnTo>
                <a:lnTo>
                  <a:pt x="168275" y="546100"/>
                </a:lnTo>
                <a:lnTo>
                  <a:pt x="157163" y="496887"/>
                </a:lnTo>
                <a:lnTo>
                  <a:pt x="142875" y="450850"/>
                </a:lnTo>
                <a:lnTo>
                  <a:pt x="127000" y="409575"/>
                </a:lnTo>
                <a:lnTo>
                  <a:pt x="109538" y="369887"/>
                </a:lnTo>
                <a:lnTo>
                  <a:pt x="92075" y="334962"/>
                </a:lnTo>
                <a:lnTo>
                  <a:pt x="73025" y="296862"/>
                </a:lnTo>
                <a:lnTo>
                  <a:pt x="53975" y="260350"/>
                </a:lnTo>
                <a:lnTo>
                  <a:pt x="38100" y="217487"/>
                </a:lnTo>
                <a:lnTo>
                  <a:pt x="22225" y="174625"/>
                </a:lnTo>
                <a:lnTo>
                  <a:pt x="12700" y="122237"/>
                </a:lnTo>
                <a:lnTo>
                  <a:pt x="4763" y="6667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34129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24F40-84AC-8646-8A21-D83459C42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/>
              <a:t>Was passiert wenn Bienen aussterben: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9C104A-808F-C84F-9FAC-44CDE60B6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1322174"/>
            <a:ext cx="4800600" cy="4583326"/>
          </a:xfrm>
        </p:spPr>
        <p:txBody>
          <a:bodyPr>
            <a:normAutofit/>
          </a:bodyPr>
          <a:lstStyle/>
          <a:p>
            <a:r>
              <a:rPr lang="de-DE" dirty="0"/>
              <a:t>Ca. 30% unserer Lebensmittel können nur mit Hilfe von Bienen entstehen </a:t>
            </a:r>
          </a:p>
          <a:p>
            <a:r>
              <a:rPr lang="de-DE" dirty="0"/>
              <a:t>Ohne Bienen gäbe es so gut wie kein Obst und Gemüse mehr denn der Mensch allein kann nicht annähernd die Effizienz einer Biene aufweisen</a:t>
            </a:r>
          </a:p>
          <a:p>
            <a:r>
              <a:rPr lang="de-DE" dirty="0"/>
              <a:t>Es würden ebenso folgende Produkte „wegfallen“:                                                                      Deodorant, Cremes, Kosmetikprodukte, Haarpflege, Baumwollkleidung, Schokolade, Babynahrung und Fertiggerichte </a:t>
            </a:r>
          </a:p>
          <a:p>
            <a:pPr marL="0" indent="0">
              <a:buNone/>
            </a:pPr>
            <a:endParaRPr lang="de-DE" sz="1200" dirty="0"/>
          </a:p>
          <a:p>
            <a:pPr marL="0" indent="0">
              <a:buNone/>
            </a:pPr>
            <a:r>
              <a:rPr lang="de-DE" sz="1200" dirty="0"/>
              <a:t>   </a:t>
            </a:r>
          </a:p>
          <a:p>
            <a:endParaRPr lang="de-DE" sz="1100" dirty="0"/>
          </a:p>
          <a:p>
            <a:endParaRPr lang="de-DE" sz="11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6FE25F-F44B-1D42-A949-C9F7822F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29400" y="2125362"/>
            <a:ext cx="4800600" cy="2038865"/>
          </a:xfrm>
        </p:spPr>
        <p:txBody>
          <a:bodyPr>
            <a:normAutofit/>
          </a:bodyPr>
          <a:lstStyle/>
          <a:p>
            <a:r>
              <a:rPr lang="de-DE" dirty="0"/>
              <a:t>Ein Bienenhotel Bauen </a:t>
            </a:r>
          </a:p>
          <a:p>
            <a:r>
              <a:rPr lang="de-DE" dirty="0"/>
              <a:t>Pflanzen sähen oder anpflanzen die viel Nektar und Pflanzensaft produzieren</a:t>
            </a:r>
          </a:p>
          <a:p>
            <a:r>
              <a:rPr lang="de-DE" dirty="0"/>
              <a:t>Biolebensmittel kaufen (Spritzmittel sind gefährlich für Bienen)</a:t>
            </a:r>
          </a:p>
          <a:p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4D895D4-32AE-3B49-AF4B-1E3F9072C281}"/>
              </a:ext>
            </a:extLst>
          </p:cNvPr>
          <p:cNvSpPr txBox="1"/>
          <p:nvPr/>
        </p:nvSpPr>
        <p:spPr>
          <a:xfrm>
            <a:off x="6629400" y="1322174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Was wir unter anderem tuen können um Bienen zu helfen:</a:t>
            </a:r>
          </a:p>
        </p:txBody>
      </p:sp>
      <p:pic>
        <p:nvPicPr>
          <p:cNvPr id="8" name="Grafik 7" descr="Ein Bild, das Gebäude, Ziegelstein, Stein, Vogelhaus enthält.&#10;&#10;Automatisch generierte Beschreibung">
            <a:extLst>
              <a:ext uri="{FF2B5EF4-FFF2-40B4-BE49-F238E27FC236}">
                <a16:creationId xmlns:a16="http://schemas.microsoft.com/office/drawing/2014/main" id="{9785D0BB-EA94-7240-AEC9-C45407109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2365" y="4137216"/>
            <a:ext cx="3694670" cy="2338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763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A25BF79-9ED2-4290-8C48-1AB107B674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A09904-B74D-2047-B826-36A26A04C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2943" y="1068755"/>
            <a:ext cx="6273998" cy="47204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6600" dirty="0">
                <a:solidFill>
                  <a:schemeClr val="tx1"/>
                </a:solidFill>
              </a:rPr>
              <a:t>ENDE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59C197-C92F-4EEC-9821-4C2CAABD6D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33EB98-49EA-7246-82C7-0C8E8E937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2516" y="3396068"/>
            <a:ext cx="2778080" cy="21556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2A1A00"/>
                </a:solidFill>
              </a:rPr>
              <a:t> P.S.: Ja </a:t>
            </a:r>
            <a:r>
              <a:rPr lang="en-US" dirty="0" err="1">
                <a:solidFill>
                  <a:srgbClr val="2A1A00"/>
                </a:solidFill>
              </a:rPr>
              <a:t>Bienen</a:t>
            </a:r>
            <a:r>
              <a:rPr lang="en-US" dirty="0">
                <a:solidFill>
                  <a:srgbClr val="2A1A00"/>
                </a:solidFill>
              </a:rPr>
              <a:t> </a:t>
            </a:r>
            <a:r>
              <a:rPr lang="en-US" dirty="0" err="1">
                <a:solidFill>
                  <a:srgbClr val="2A1A00"/>
                </a:solidFill>
              </a:rPr>
              <a:t>sind</a:t>
            </a:r>
            <a:r>
              <a:rPr lang="en-US" dirty="0">
                <a:solidFill>
                  <a:srgbClr val="2A1A00"/>
                </a:solidFill>
              </a:rPr>
              <a:t> </a:t>
            </a:r>
            <a:r>
              <a:rPr lang="en-US" dirty="0" err="1">
                <a:solidFill>
                  <a:srgbClr val="2A1A00"/>
                </a:solidFill>
              </a:rPr>
              <a:t>unsere</a:t>
            </a:r>
            <a:r>
              <a:rPr lang="en-US" dirty="0">
                <a:solidFill>
                  <a:srgbClr val="2A1A00"/>
                </a:solidFill>
              </a:rPr>
              <a:t> </a:t>
            </a:r>
            <a:r>
              <a:rPr lang="en-US" dirty="0" err="1">
                <a:solidFill>
                  <a:srgbClr val="2A1A00"/>
                </a:solidFill>
              </a:rPr>
              <a:t>Freunde</a:t>
            </a:r>
            <a:endParaRPr lang="en-US" dirty="0">
              <a:solidFill>
                <a:srgbClr val="2A1A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318D58F-96AE-499D-AB10-312690101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FB95A57-1EC5-044B-A65E-DF2A21DACFB1}"/>
              </a:ext>
            </a:extLst>
          </p:cNvPr>
          <p:cNvSpPr txBox="1"/>
          <p:nvPr/>
        </p:nvSpPr>
        <p:spPr>
          <a:xfrm>
            <a:off x="1532516" y="997839"/>
            <a:ext cx="30139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Quellen:</a:t>
            </a:r>
          </a:p>
          <a:p>
            <a:r>
              <a:rPr lang="de-DE" dirty="0" err="1">
                <a:solidFill>
                  <a:schemeClr val="bg1"/>
                </a:solidFill>
              </a:rPr>
              <a:t>Bienenretter.de</a:t>
            </a:r>
            <a:endParaRPr lang="de-DE" dirty="0">
              <a:solidFill>
                <a:schemeClr val="bg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Wikipedia</a:t>
            </a:r>
          </a:p>
          <a:p>
            <a:r>
              <a:rPr lang="de-DE" dirty="0">
                <a:solidFill>
                  <a:schemeClr val="bg1"/>
                </a:solidFill>
              </a:rPr>
              <a:t>Bee-</a:t>
            </a:r>
            <a:r>
              <a:rPr lang="de-DE" dirty="0" err="1">
                <a:solidFill>
                  <a:schemeClr val="bg1"/>
                </a:solidFill>
              </a:rPr>
              <a:t>careful.com</a:t>
            </a:r>
            <a:endParaRPr lang="de-DE" dirty="0">
              <a:solidFill>
                <a:schemeClr val="bg1"/>
              </a:solidFill>
            </a:endParaRPr>
          </a:p>
          <a:p>
            <a:r>
              <a:rPr lang="de-DE" dirty="0" err="1">
                <a:solidFill>
                  <a:schemeClr val="bg1"/>
                </a:solidFill>
              </a:rPr>
              <a:t>Stadtbienen.org</a:t>
            </a:r>
            <a:endParaRPr lang="de-DE" dirty="0">
              <a:solidFill>
                <a:schemeClr val="bg1"/>
              </a:solidFill>
            </a:endParaRPr>
          </a:p>
          <a:p>
            <a:r>
              <a:rPr lang="de-DE" dirty="0" err="1">
                <a:solidFill>
                  <a:schemeClr val="bg1"/>
                </a:solidFill>
              </a:rPr>
              <a:t>Diebienemaja-bienenschutz.de</a:t>
            </a:r>
            <a:endParaRPr lang="de-DE" dirty="0">
              <a:solidFill>
                <a:schemeClr val="bg1"/>
              </a:solidFill>
            </a:endParaRPr>
          </a:p>
          <a:p>
            <a:r>
              <a:rPr lang="de-DE" dirty="0" err="1">
                <a:solidFill>
                  <a:schemeClr val="bg1"/>
                </a:solidFill>
              </a:rPr>
              <a:t>Utopia.de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52198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Macintosh PowerPoint</Application>
  <PresentationFormat>Breitbild</PresentationFormat>
  <Paragraphs>42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Impact</vt:lpstr>
      <vt:lpstr>Badge</vt:lpstr>
      <vt:lpstr>Sind Bienen unsere Freunde?</vt:lpstr>
      <vt:lpstr>Bienen:</vt:lpstr>
      <vt:lpstr>Warum Bienen so wichtig für die Erde sind:</vt:lpstr>
      <vt:lpstr>Warum Bienen gefährdet sind:</vt:lpstr>
      <vt:lpstr>Was passiert wenn Bienen aussterben:</vt:lpstr>
      <vt:lpstr>ENDE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Sind Bienen unsere Freunde?</dc:title>
  <dc:creator>Katy Bormann</dc:creator>
  <cp:lastModifiedBy>Katy Bormann</cp:lastModifiedBy>
  <cp:revision>2</cp:revision>
  <dcterms:created xsi:type="dcterms:W3CDTF">2020-05-18T15:12:11Z</dcterms:created>
  <dcterms:modified xsi:type="dcterms:W3CDTF">2020-05-18T15:20:07Z</dcterms:modified>
</cp:coreProperties>
</file>